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67" r:id="rId6"/>
    <p:sldId id="268" r:id="rId7"/>
    <p:sldId id="26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4-differential Interference contrast microscope</a:t>
            </a:r>
            <a:endParaRPr lang="en-US" dirty="0"/>
          </a:p>
        </p:txBody>
      </p:sp>
      <p:sp>
        <p:nvSpPr>
          <p:cNvPr id="3" name="Content Placeholder 2"/>
          <p:cNvSpPr>
            <a:spLocks noGrp="1"/>
          </p:cNvSpPr>
          <p:nvPr>
            <p:ph idx="1"/>
          </p:nvPr>
        </p:nvSpPr>
        <p:spPr>
          <a:xfrm>
            <a:off x="304800" y="1600200"/>
            <a:ext cx="8686800" cy="5029200"/>
          </a:xfrm>
        </p:spPr>
        <p:txBody>
          <a:bodyPr/>
          <a:lstStyle/>
          <a:p>
            <a:r>
              <a:rPr lang="en-GB" sz="2800" dirty="0" smtClean="0">
                <a:latin typeface="Times New Roman" pitchFamily="18" charset="0"/>
                <a:cs typeface="Times New Roman" pitchFamily="18" charset="0"/>
              </a:rPr>
              <a:t>Is used to study of non-dyed living cells Examples of cells studied in this type of microscope are dividing cells.</a:t>
            </a:r>
            <a:endParaRPr lang="en-US" sz="2800" dirty="0" smtClean="0">
              <a:latin typeface="Times New Roman" pitchFamily="18" charset="0"/>
              <a:cs typeface="Times New Roman" pitchFamily="18" charset="0"/>
            </a:endParaRPr>
          </a:p>
          <a:p>
            <a:pPr algn="ctr"/>
            <a:endParaRPr lang="en-US" dirty="0"/>
          </a:p>
        </p:txBody>
      </p:sp>
      <p:pic>
        <p:nvPicPr>
          <p:cNvPr id="4" name="Picture 3" descr="Image result for Interference Microscope"/>
          <p:cNvPicPr/>
          <p:nvPr/>
        </p:nvPicPr>
        <p:blipFill>
          <a:blip r:embed="rId2" cstate="print"/>
          <a:srcRect/>
          <a:stretch>
            <a:fillRect/>
          </a:stretch>
        </p:blipFill>
        <p:spPr bwMode="auto">
          <a:xfrm>
            <a:off x="3048000" y="2743200"/>
            <a:ext cx="3352800" cy="3776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58"/>
            <a:ext cx="8229600" cy="1143000"/>
          </a:xfrm>
        </p:spPr>
        <p:txBody>
          <a:bodyPr/>
          <a:lstStyle/>
          <a:p>
            <a:r>
              <a:rPr lang="en-US" b="1" dirty="0" smtClean="0"/>
              <a:t>Dark Field Microscope</a:t>
            </a:r>
            <a:endParaRPr lang="en-US" dirty="0"/>
          </a:p>
        </p:txBody>
      </p:sp>
      <p:pic>
        <p:nvPicPr>
          <p:cNvPr id="4" name="Content Placeholder 3" descr="Image result for Dark Field Microscope"/>
          <p:cNvPicPr>
            <a:picLocks noGrp="1"/>
          </p:cNvPicPr>
          <p:nvPr>
            <p:ph idx="1"/>
          </p:nvPr>
        </p:nvPicPr>
        <p:blipFill>
          <a:blip r:embed="rId2" cstate="print"/>
          <a:srcRect/>
          <a:stretch>
            <a:fillRect/>
          </a:stretch>
        </p:blipFill>
        <p:spPr bwMode="auto">
          <a:xfrm>
            <a:off x="838200" y="2971800"/>
            <a:ext cx="3086100" cy="3505200"/>
          </a:xfrm>
          <a:prstGeom prst="rect">
            <a:avLst/>
          </a:prstGeom>
          <a:noFill/>
          <a:ln w="9525">
            <a:noFill/>
            <a:miter lim="800000"/>
            <a:headEnd/>
            <a:tailEnd/>
          </a:ln>
        </p:spPr>
      </p:pic>
      <p:sp>
        <p:nvSpPr>
          <p:cNvPr id="5" name="Rectangle 4"/>
          <p:cNvSpPr/>
          <p:nvPr/>
        </p:nvSpPr>
        <p:spPr>
          <a:xfrm>
            <a:off x="228600" y="1295400"/>
            <a:ext cx="8686800" cy="1569660"/>
          </a:xfrm>
          <a:prstGeom prst="rect">
            <a:avLst/>
          </a:prstGeom>
        </p:spPr>
        <p:txBody>
          <a:bodyPr wrap="square">
            <a:spAutoFit/>
          </a:bodyPr>
          <a:lstStyle/>
          <a:p>
            <a:pPr algn="just"/>
            <a:r>
              <a:rPr lang="en-US" sz="2400" dirty="0" smtClean="0">
                <a:latin typeface="Times New Roman" pitchFamily="18" charset="0"/>
                <a:cs typeface="Times New Roman" pitchFamily="18" charset="0"/>
              </a:rPr>
              <a:t>Is a technique used to observe unstained samples causing them to appear brightly lit against a dark, almost purely black, background.</a:t>
            </a:r>
            <a:r>
              <a:rPr lang="en-US" sz="2400" b="1"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Examples of cells studied with this type of microscope are blood cells, algae and prokaryotes</a:t>
            </a:r>
            <a:r>
              <a:rPr lang="en-GB"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6" name="Picture 5" descr="Image result for Dark Field Microscope"/>
          <p:cNvPicPr/>
          <p:nvPr/>
        </p:nvPicPr>
        <p:blipFill>
          <a:blip r:embed="rId3" cstate="print"/>
          <a:srcRect/>
          <a:stretch>
            <a:fillRect/>
          </a:stretch>
        </p:blipFill>
        <p:spPr bwMode="auto">
          <a:xfrm>
            <a:off x="4267200" y="3124200"/>
            <a:ext cx="4648200"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662"/>
            <a:ext cx="8229600" cy="1143000"/>
          </a:xfrm>
        </p:spPr>
        <p:txBody>
          <a:bodyPr>
            <a:normAutofit/>
          </a:bodyPr>
          <a:lstStyle/>
          <a:p>
            <a:r>
              <a:rPr lang="en-US" b="1" dirty="0" smtClean="0"/>
              <a:t>6-Polarization Microscope   </a:t>
            </a:r>
            <a:endParaRPr lang="en-US" dirty="0"/>
          </a:p>
        </p:txBody>
      </p:sp>
      <p:sp>
        <p:nvSpPr>
          <p:cNvPr id="3" name="Content Placeholder 2"/>
          <p:cNvSpPr>
            <a:spLocks noGrp="1"/>
          </p:cNvSpPr>
          <p:nvPr>
            <p:ph idx="1"/>
          </p:nvPr>
        </p:nvSpPr>
        <p:spPr>
          <a:xfrm>
            <a:off x="228600" y="1066800"/>
            <a:ext cx="8686800" cy="5486400"/>
          </a:xfrm>
        </p:spPr>
        <p:txBody>
          <a:bodyPr/>
          <a:lstStyle/>
          <a:p>
            <a:r>
              <a:rPr lang="en-US" sz="2800" dirty="0" smtClean="0">
                <a:latin typeface="Times New Roman" pitchFamily="18" charset="0"/>
                <a:cs typeface="Times New Roman" pitchFamily="18" charset="0"/>
              </a:rPr>
              <a:t>The work of this microscope depends on the fact that the parts of the cell differ in their degree of absorption or reversal of polarized light. This microscope used to study bifurcation structures such as (mitotic spindle, myosin filaments, and green plastids).</a:t>
            </a:r>
          </a:p>
          <a:p>
            <a:endParaRPr lang="en-US" sz="2800" dirty="0" smtClean="0">
              <a:latin typeface="Times New Roman" pitchFamily="18" charset="0"/>
              <a:cs typeface="Times New Roman" pitchFamily="18" charset="0"/>
            </a:endParaRPr>
          </a:p>
          <a:p>
            <a:pPr algn="ctr"/>
            <a:endParaRPr lang="en-US" dirty="0" smtClean="0"/>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1524000" y="3098915"/>
            <a:ext cx="5894325" cy="37590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7-Fluorescence Microscope</a:t>
            </a:r>
            <a:endParaRPr lang="en-US" dirty="0"/>
          </a:p>
        </p:txBody>
      </p:sp>
      <p:sp>
        <p:nvSpPr>
          <p:cNvPr id="3" name="Content Placeholder 2"/>
          <p:cNvSpPr>
            <a:spLocks noGrp="1"/>
          </p:cNvSpPr>
          <p:nvPr>
            <p:ph idx="1"/>
          </p:nvPr>
        </p:nvSpPr>
        <p:spPr>
          <a:xfrm>
            <a:off x="228600" y="990600"/>
            <a:ext cx="8686800" cy="5638800"/>
          </a:xfrm>
        </p:spPr>
        <p:txBody>
          <a:bodyPr/>
          <a:lstStyle/>
          <a:p>
            <a:r>
              <a:rPr lang="en-US" sz="2400" dirty="0" smtClean="0">
                <a:latin typeface="Times New Roman" pitchFamily="18" charset="0"/>
                <a:cs typeface="Times New Roman" pitchFamily="18" charset="0"/>
              </a:rPr>
              <a:t>Used to study the cellular components that appear sparkling when illuminated by ultraviolet radiation, such as molecules of chlorophyll and nucleic acid. The type of lenses made in this microscope is quartz instead of glass because the glass does not allow ultraviolet light to pass through.</a:t>
            </a:r>
          </a:p>
          <a:p>
            <a:endParaRPr lang="en-US" dirty="0"/>
          </a:p>
        </p:txBody>
      </p:sp>
      <p:pic>
        <p:nvPicPr>
          <p:cNvPr id="4" name="Picture 3" descr="C:\Users\Asmaa\Desktop\general biology lec and references\csm_dmi8-fluorescence_e607de79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7734" y="2925306"/>
            <a:ext cx="59436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lgn="just"/>
            <a:r>
              <a:rPr lang="en-GB" b="1" dirty="0" smtClean="0">
                <a:latin typeface="Times New Roman" pitchFamily="18" charset="0"/>
                <a:cs typeface="Times New Roman" pitchFamily="18" charset="0"/>
              </a:rPr>
              <a:t>B-Electron Microscope includes:</a:t>
            </a:r>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Scanning electron microscope (</a:t>
            </a:r>
            <a:r>
              <a:rPr lang="en-US" b="1" dirty="0" smtClean="0">
                <a:latin typeface="Times New Roman" pitchFamily="18" charset="0"/>
                <a:cs typeface="Times New Roman" pitchFamily="18" charset="0"/>
              </a:rPr>
              <a:t>SEM</a:t>
            </a:r>
            <a:r>
              <a:rPr lang="en-US" dirty="0" smtClean="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Transmission electron microscope (</a:t>
            </a:r>
            <a:r>
              <a:rPr lang="en-US" b="1" dirty="0" smtClean="0">
                <a:latin typeface="Times New Roman" pitchFamily="18" charset="0"/>
                <a:cs typeface="Times New Roman" pitchFamily="18" charset="0"/>
              </a:rPr>
              <a:t>TEM</a:t>
            </a:r>
            <a:r>
              <a:rPr lang="en-US" dirty="0" smtClean="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Scanning electron microscope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(SEM)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-Electron beam is focused using a magnetic field.</a:t>
            </a:r>
          </a:p>
          <a:p>
            <a:pPr algn="just"/>
            <a:r>
              <a:rPr lang="en-US" dirty="0" smtClean="0">
                <a:latin typeface="Times New Roman" pitchFamily="18" charset="0"/>
                <a:cs typeface="Times New Roman" pitchFamily="18" charset="0"/>
              </a:rPr>
              <a:t>- SEM provides a 3-D image.</a:t>
            </a:r>
          </a:p>
          <a:p>
            <a:pPr algn="just"/>
            <a:r>
              <a:rPr lang="en-US" dirty="0" smtClean="0">
                <a:latin typeface="Times New Roman" pitchFamily="18" charset="0"/>
                <a:cs typeface="Times New Roman" pitchFamily="18" charset="0"/>
              </a:rPr>
              <a:t>- Gives information about external features of specimen. Much higher resolution and magnification than possible in LM</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Autofit/>
          </a:bodyPr>
          <a:lstStyle/>
          <a:p>
            <a:r>
              <a:rPr lang="en-US" sz="3200" b="1" dirty="0" smtClean="0"/>
              <a:t>2- Transmission electron microscope (TEM)</a:t>
            </a:r>
            <a:endParaRPr lang="en-US" sz="3200" dirty="0"/>
          </a:p>
        </p:txBody>
      </p:sp>
      <p:sp>
        <p:nvSpPr>
          <p:cNvPr id="3" name="Content Placeholder 2"/>
          <p:cNvSpPr>
            <a:spLocks noGrp="1"/>
          </p:cNvSpPr>
          <p:nvPr>
            <p:ph idx="1"/>
          </p:nvPr>
        </p:nvSpPr>
        <p:spPr>
          <a:xfrm>
            <a:off x="304800" y="838200"/>
            <a:ext cx="8610600" cy="5715000"/>
          </a:xfrm>
        </p:spPr>
        <p:txBody>
          <a:bodyPr/>
          <a:lstStyle/>
          <a:p>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Electron beam is focused using a magnetic field.</a:t>
            </a:r>
          </a:p>
          <a:p>
            <a:r>
              <a:rPr lang="en-US" sz="2400" dirty="0" smtClean="0">
                <a:latin typeface="Times New Roman" pitchFamily="18" charset="0"/>
                <a:cs typeface="Times New Roman" pitchFamily="18" charset="0"/>
              </a:rPr>
              <a:t>- TEM provides a 2-Dimage.</a:t>
            </a:r>
          </a:p>
          <a:p>
            <a:r>
              <a:rPr lang="en-US" sz="2400" dirty="0" smtClean="0">
                <a:latin typeface="Times New Roman" pitchFamily="18" charset="0"/>
                <a:cs typeface="Times New Roman" pitchFamily="18" charset="0"/>
              </a:rPr>
              <a:t>- Revels internal cell structure.</a:t>
            </a:r>
          </a:p>
          <a:p>
            <a:r>
              <a:rPr lang="en-US" sz="2400" dirty="0" smtClean="0">
                <a:latin typeface="Times New Roman" pitchFamily="18" charset="0"/>
                <a:cs typeface="Times New Roman" pitchFamily="18" charset="0"/>
              </a:rPr>
              <a:t>- High resolution, high magnification.</a:t>
            </a:r>
          </a:p>
          <a:p>
            <a:pPr algn="ctr"/>
            <a:endParaRPr lang="en-US" sz="2400" dirty="0" smtClean="0">
              <a:latin typeface="Times New Roman" pitchFamily="18" charset="0"/>
              <a:cs typeface="Times New Roman" pitchFamily="18" charset="0"/>
            </a:endParaRPr>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752600" y="2590799"/>
            <a:ext cx="6096000" cy="4343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b="1" dirty="0" smtClean="0"/>
              <a:t>Comparison between Light and Electron Microscope </a:t>
            </a:r>
            <a:endParaRPr lang="en-US" sz="28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828801" y="914399"/>
            <a:ext cx="5791200" cy="6172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268</Words>
  <Application>Microsoft Office PowerPoint</Application>
  <PresentationFormat>On-screen Show (4:3)</PresentationFormat>
  <Paragraphs>22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4-differential Interference contrast microscope</vt:lpstr>
      <vt:lpstr>Dark Field Microscope</vt:lpstr>
      <vt:lpstr>6-Polarization Microscope   </vt:lpstr>
      <vt:lpstr>7-Fluorescence Microscope</vt:lpstr>
      <vt:lpstr>PowerPoint Presentation</vt:lpstr>
      <vt:lpstr>2- Transmission electron microscope (TEM)</vt:lpstr>
      <vt:lpstr>Comparison between Light and Electron Microscope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Microscope</dc:title>
  <dc:creator>Mohammed</dc:creator>
  <cp:lastModifiedBy>Nada</cp:lastModifiedBy>
  <cp:revision>14</cp:revision>
  <dcterms:created xsi:type="dcterms:W3CDTF">2006-08-16T00:00:00Z</dcterms:created>
  <dcterms:modified xsi:type="dcterms:W3CDTF">2018-12-08T16:52:30Z</dcterms:modified>
</cp:coreProperties>
</file>